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mbria" panose="02040503050406030204" pitchFamily="18" charset="0"/>
      <p:regular r:id="rId25"/>
      <p:bold r:id="rId26"/>
      <p:italic r:id="rId27"/>
      <p:boldItalic r:id="rId28"/>
    </p:embeddedFont>
    <p:embeddedFont>
      <p:font typeface="Nunito" pitchFamily="2" charset="77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>
      <p:cViewPr varScale="1">
        <p:scale>
          <a:sx n="143" d="100"/>
          <a:sy n="143" d="100"/>
        </p:scale>
        <p:origin x="76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50256cb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50256cb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8414cdcf44_5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8414cdcf44_5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50256cb63_0_1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50256cb63_0_1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8414cdcf44_4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8414cdcf44_4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50256cb63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50256cb63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50256cb63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50256cb63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50256cb63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50256cb63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50256cb63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50256cb63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50256cb6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50256cb6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50256cb63_0_1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50256cb63_0_1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50256cb63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50256cb63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50256cb6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50256cb6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50256cb63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50256cb63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50256cb6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50256cb6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50256cb63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50256cb63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414cdcf44_4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414cdcf44_4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50256cb63_0_1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50256cb63_0_15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50256cb63_0_1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50256cb63_0_15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title"/>
          </p:nvPr>
        </p:nvSpPr>
        <p:spPr>
          <a:xfrm>
            <a:off x="719300" y="1158150"/>
            <a:ext cx="7603200" cy="20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>
                <a:latin typeface="Cambria"/>
                <a:ea typeface="Cambria"/>
                <a:cs typeface="Cambria"/>
                <a:sym typeface="Cambria"/>
              </a:rPr>
              <a:t>SKIN  CANCER  IMAGE  CLASSIFICATION     </a:t>
            </a:r>
            <a:endParaRPr sz="3300"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latin typeface="Cambria"/>
                <a:ea typeface="Cambria"/>
                <a:cs typeface="Cambria"/>
                <a:sym typeface="Cambria"/>
              </a:rPr>
              <a:t>WITH  CONVOLUTIONAL  NEURAL NETWORKS</a:t>
            </a:r>
            <a:endParaRPr sz="33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29" name="Google Shape;129;p13"/>
          <p:cNvSpPr txBox="1"/>
          <p:nvPr/>
        </p:nvSpPr>
        <p:spPr>
          <a:xfrm>
            <a:off x="6886575" y="3467100"/>
            <a:ext cx="19716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6857925" y="3133650"/>
            <a:ext cx="20289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>
            <a:spLocks noGrp="1"/>
          </p:cNvSpPr>
          <p:nvPr>
            <p:ph type="title"/>
          </p:nvPr>
        </p:nvSpPr>
        <p:spPr>
          <a:xfrm>
            <a:off x="261950" y="309825"/>
            <a:ext cx="87036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Cambria"/>
                <a:ea typeface="Cambria"/>
                <a:cs typeface="Cambria"/>
                <a:sym typeface="Cambria"/>
              </a:rPr>
              <a:t>Exploratory Data Analysis</a:t>
            </a:r>
            <a:r>
              <a:rPr lang="en" sz="26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" sz="22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- </a:t>
            </a:r>
            <a:r>
              <a:rPr lang="en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Correlation between Type of Cancer and Sex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" name="Google Shape;18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50" y="1071550"/>
            <a:ext cx="8167804" cy="35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>
            <a:spLocks noGrp="1"/>
          </p:cNvSpPr>
          <p:nvPr>
            <p:ph type="title"/>
          </p:nvPr>
        </p:nvSpPr>
        <p:spPr>
          <a:xfrm>
            <a:off x="666750" y="285750"/>
            <a:ext cx="7858200" cy="6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Cambria"/>
                <a:ea typeface="Cambria"/>
                <a:cs typeface="Cambria"/>
                <a:sym typeface="Cambria"/>
              </a:rPr>
              <a:t>Exploratory Data Analysis</a:t>
            </a:r>
            <a:r>
              <a:rPr lang="en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- Correlation between parameters</a:t>
            </a:r>
            <a:endParaRPr/>
          </a:p>
        </p:txBody>
      </p:sp>
      <p:pic>
        <p:nvPicPr>
          <p:cNvPr id="190" name="Google Shape;19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928700"/>
            <a:ext cx="4513897" cy="3824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>
            <a:spLocks noGrp="1"/>
          </p:cNvSpPr>
          <p:nvPr>
            <p:ph type="title"/>
          </p:nvPr>
        </p:nvSpPr>
        <p:spPr>
          <a:xfrm>
            <a:off x="819150" y="595325"/>
            <a:ext cx="75057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Cambria"/>
                <a:ea typeface="Cambria"/>
                <a:cs typeface="Cambria"/>
                <a:sym typeface="Cambria"/>
              </a:rPr>
              <a:t>Data Preprocessing</a:t>
            </a:r>
            <a:endParaRPr sz="37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6" name="Google Shape;196;p24"/>
          <p:cNvSpPr txBox="1">
            <a:spLocks noGrp="1"/>
          </p:cNvSpPr>
          <p:nvPr>
            <p:ph type="body" idx="1"/>
          </p:nvPr>
        </p:nvSpPr>
        <p:spPr>
          <a:xfrm>
            <a:off x="819150" y="1321600"/>
            <a:ext cx="7505700" cy="31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mbria"/>
              <a:buChar char="●"/>
            </a:pPr>
            <a:r>
              <a:rPr lang="en" sz="2100">
                <a:latin typeface="Cambria"/>
                <a:ea typeface="Cambria"/>
                <a:cs typeface="Cambria"/>
                <a:sym typeface="Cambria"/>
              </a:rPr>
              <a:t>Remove the Null Values</a:t>
            </a:r>
            <a:endParaRPr sz="210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mbria"/>
              <a:buChar char="●"/>
            </a:pPr>
            <a:r>
              <a:rPr lang="en" sz="2100">
                <a:latin typeface="Cambria"/>
                <a:ea typeface="Cambria"/>
                <a:cs typeface="Cambria"/>
                <a:sym typeface="Cambria"/>
              </a:rPr>
              <a:t>Remove the Duplicates</a:t>
            </a:r>
            <a:endParaRPr sz="210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mbria"/>
              <a:buChar char="●"/>
            </a:pPr>
            <a:r>
              <a:rPr lang="en" sz="2100">
                <a:latin typeface="Cambria"/>
                <a:ea typeface="Cambria"/>
                <a:cs typeface="Cambria"/>
                <a:sym typeface="Cambria"/>
              </a:rPr>
              <a:t>Splitting the dataset into Training and Testing sets</a:t>
            </a:r>
            <a:endParaRPr sz="210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mbria"/>
              <a:buChar char="●"/>
            </a:pPr>
            <a:r>
              <a:rPr lang="en" sz="2100">
                <a:latin typeface="Cambria"/>
                <a:ea typeface="Cambria"/>
                <a:cs typeface="Cambria"/>
                <a:sym typeface="Cambria"/>
              </a:rPr>
              <a:t>Convert categorical columns into Numerical columns using One Hot Encoding and Label Encoding</a:t>
            </a:r>
            <a:endParaRPr sz="210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mbria"/>
              <a:buChar char="●"/>
            </a:pPr>
            <a:r>
              <a:rPr lang="en" sz="2100">
                <a:latin typeface="Cambria"/>
                <a:ea typeface="Cambria"/>
                <a:cs typeface="Cambria"/>
                <a:sym typeface="Cambria"/>
              </a:rPr>
              <a:t>Resizing the Images</a:t>
            </a:r>
            <a:endParaRPr sz="210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mbria"/>
              <a:buChar char="●"/>
            </a:pPr>
            <a:r>
              <a:rPr lang="en" sz="2100">
                <a:latin typeface="Cambria"/>
                <a:ea typeface="Cambria"/>
                <a:cs typeface="Cambria"/>
                <a:sym typeface="Cambria"/>
              </a:rPr>
              <a:t>Normalization</a:t>
            </a:r>
            <a:endParaRPr sz="210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 txBox="1">
            <a:spLocks noGrp="1"/>
          </p:cNvSpPr>
          <p:nvPr>
            <p:ph type="title"/>
          </p:nvPr>
        </p:nvSpPr>
        <p:spPr>
          <a:xfrm>
            <a:off x="816025" y="666750"/>
            <a:ext cx="6444300" cy="8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dirty="0">
                <a:latin typeface="Cambria"/>
                <a:ea typeface="Cambria"/>
                <a:cs typeface="Cambria"/>
                <a:sym typeface="Cambria"/>
              </a:rPr>
              <a:t>CNN Architecture</a:t>
            </a:r>
            <a:endParaRPr sz="3700" dirty="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02" name="Google Shape;202;p25"/>
          <p:cNvSpPr txBox="1">
            <a:spLocks noGrp="1"/>
          </p:cNvSpPr>
          <p:nvPr>
            <p:ph type="body" idx="1"/>
          </p:nvPr>
        </p:nvSpPr>
        <p:spPr>
          <a:xfrm>
            <a:off x="226225" y="1404000"/>
            <a:ext cx="39171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latin typeface="Cambria"/>
                <a:ea typeface="Cambria"/>
                <a:cs typeface="Cambria"/>
                <a:sym typeface="Cambria"/>
              </a:rPr>
              <a:t>   1. Convolution layer -Conv2D</a:t>
            </a:r>
            <a:endParaRPr sz="2100"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latin typeface="Cambria"/>
                <a:ea typeface="Cambria"/>
                <a:cs typeface="Cambria"/>
                <a:sym typeface="Cambria"/>
              </a:rPr>
              <a:t>   2. Pooling layer MaxPooling2D</a:t>
            </a:r>
            <a:endParaRPr sz="2100"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latin typeface="Cambria"/>
                <a:ea typeface="Cambria"/>
                <a:cs typeface="Cambria"/>
                <a:sym typeface="Cambria"/>
              </a:rPr>
              <a:t>   3. Flatten layer </a:t>
            </a:r>
            <a:endParaRPr sz="2100"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latin typeface="Cambria"/>
                <a:ea typeface="Cambria"/>
                <a:cs typeface="Cambria"/>
                <a:sym typeface="Cambria"/>
              </a:rPr>
              <a:t>   4. Fully connected layer -Dense</a:t>
            </a:r>
            <a:endParaRPr sz="2100"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03" name="Google Shape;2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3325" y="1619250"/>
            <a:ext cx="4736251" cy="186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>
            <a:spLocks noGrp="1"/>
          </p:cNvSpPr>
          <p:nvPr>
            <p:ph type="title"/>
          </p:nvPr>
        </p:nvSpPr>
        <p:spPr>
          <a:xfrm>
            <a:off x="352425" y="2264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Cambria"/>
                <a:ea typeface="Cambria"/>
                <a:cs typeface="Cambria"/>
                <a:sym typeface="Cambria"/>
              </a:rPr>
              <a:t>CNN Architecture</a:t>
            </a:r>
            <a:endParaRPr sz="370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" name="Google Shape;2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575" y="892975"/>
            <a:ext cx="8365324" cy="37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>
            <a:spLocks noGrp="1"/>
          </p:cNvSpPr>
          <p:nvPr>
            <p:ph type="title"/>
          </p:nvPr>
        </p:nvSpPr>
        <p:spPr>
          <a:xfrm>
            <a:off x="381000" y="331250"/>
            <a:ext cx="84414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Cambria"/>
                <a:ea typeface="Cambria"/>
                <a:cs typeface="Cambria"/>
                <a:sym typeface="Cambria"/>
              </a:rPr>
              <a:t>Setting Optimizer and Fitting the model</a:t>
            </a:r>
            <a:endParaRPr sz="37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15" name="Google Shape;2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225" y="1093000"/>
            <a:ext cx="6762752" cy="353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Cambria"/>
                <a:ea typeface="Cambria"/>
                <a:cs typeface="Cambria"/>
                <a:sym typeface="Cambria"/>
              </a:rPr>
              <a:t>Model Evaluation</a:t>
            </a:r>
            <a:endParaRPr sz="37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200025" y="3571875"/>
            <a:ext cx="832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222" name="Google Shape;2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6250" y="1272763"/>
            <a:ext cx="3799075" cy="25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500" y="1236800"/>
            <a:ext cx="3537850" cy="259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1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Cambria"/>
                <a:ea typeface="Cambria"/>
                <a:cs typeface="Cambria"/>
                <a:sym typeface="Cambria"/>
              </a:rPr>
              <a:t>Conclusion</a:t>
            </a:r>
            <a:endParaRPr sz="370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Accuracy is higher if model is trained on more samples of lower resolution than small samples of high resolutions.</a:t>
            </a:r>
            <a:endParaRPr sz="19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We have achieved the accuracy of 75%.</a:t>
            </a:r>
            <a:endParaRPr sz="19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29" name="Google Shape;229;p29"/>
          <p:cNvSpPr txBox="1">
            <a:spLocks noGrp="1"/>
          </p:cNvSpPr>
          <p:nvPr>
            <p:ph type="body" idx="1"/>
          </p:nvPr>
        </p:nvSpPr>
        <p:spPr>
          <a:xfrm>
            <a:off x="819150" y="2272675"/>
            <a:ext cx="7505700" cy="21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Future Scope</a:t>
            </a:r>
            <a:endParaRPr sz="37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Going forward, we can continue to refine the model to achieve a stable decrease in loss function with every epoch, build an interface such that given an image of a skin lesion within the two classes, the output will give a % probability of which of the seven classes it belongs to.</a:t>
            </a:r>
            <a:endParaRPr sz="1900">
              <a:solidFill>
                <a:srgbClr val="000000"/>
              </a:solidFill>
              <a:highlight>
                <a:schemeClr val="dk1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>
            <a:spLocks noGrp="1"/>
          </p:cNvSpPr>
          <p:nvPr>
            <p:ph type="title"/>
          </p:nvPr>
        </p:nvSpPr>
        <p:spPr>
          <a:xfrm>
            <a:off x="3367050" y="1864775"/>
            <a:ext cx="26385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" sz="4000">
                <a:latin typeface="Cambria"/>
                <a:ea typeface="Cambria"/>
                <a:cs typeface="Cambria"/>
                <a:sym typeface="Cambria"/>
              </a:rPr>
              <a:t>   Q &amp; A</a:t>
            </a:r>
            <a:endParaRPr sz="40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35" name="Google Shape;235;p30"/>
          <p:cNvSpPr txBox="1">
            <a:spLocks noGrp="1"/>
          </p:cNvSpPr>
          <p:nvPr>
            <p:ph type="body" idx="1"/>
          </p:nvPr>
        </p:nvSpPr>
        <p:spPr>
          <a:xfrm>
            <a:off x="7115175" y="3930025"/>
            <a:ext cx="16002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Thank You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Cambria"/>
                <a:ea typeface="Cambria"/>
                <a:cs typeface="Cambria"/>
                <a:sym typeface="Cambria"/>
              </a:rPr>
              <a:t>Problem Statement</a:t>
            </a:r>
            <a:endParaRPr sz="37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6" name="Google Shape;136;p14"/>
          <p:cNvSpPr txBox="1">
            <a:spLocks noGrp="1"/>
          </p:cNvSpPr>
          <p:nvPr>
            <p:ph type="body" idx="1"/>
          </p:nvPr>
        </p:nvSpPr>
        <p:spPr>
          <a:xfrm>
            <a:off x="819150" y="1654975"/>
            <a:ext cx="7265100" cy="27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mbria"/>
              <a:buChar char="●"/>
            </a:pPr>
            <a:r>
              <a:rPr lang="en" sz="2100">
                <a:latin typeface="Cambria"/>
                <a:ea typeface="Cambria"/>
                <a:cs typeface="Cambria"/>
                <a:sym typeface="Cambria"/>
              </a:rPr>
              <a:t>Considering the limited availability of the resources, early detection of skin cancer is highly important.</a:t>
            </a:r>
            <a:endParaRPr sz="210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mbria"/>
              <a:buChar char="●"/>
            </a:pPr>
            <a:r>
              <a:rPr lang="en" sz="2100">
                <a:latin typeface="Cambria"/>
                <a:ea typeface="Cambria"/>
                <a:cs typeface="Cambria"/>
                <a:sym typeface="Cambria"/>
              </a:rPr>
              <a:t>Accurate diagnosis and feasibility of detection are vital in general for skin cancer prevention policy.</a:t>
            </a:r>
            <a:endParaRPr sz="210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mbria"/>
              <a:buChar char="●"/>
            </a:pPr>
            <a:r>
              <a:rPr lang="en" sz="2100">
                <a:latin typeface="Cambria"/>
                <a:ea typeface="Cambria"/>
                <a:cs typeface="Cambria"/>
                <a:sym typeface="Cambria"/>
              </a:rPr>
              <a:t>Skin cancer detection in early phases is a challenge for even the dermatologist.</a:t>
            </a:r>
            <a:endParaRPr sz="210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80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Cambria"/>
                <a:ea typeface="Cambria"/>
                <a:cs typeface="Cambria"/>
                <a:sym typeface="Cambria"/>
              </a:rPr>
              <a:t>Objective</a:t>
            </a:r>
            <a:endParaRPr sz="37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2" name="Google Shape;142;p15"/>
          <p:cNvSpPr txBox="1">
            <a:spLocks noGrp="1"/>
          </p:cNvSpPr>
          <p:nvPr>
            <p:ph type="body" idx="1"/>
          </p:nvPr>
        </p:nvSpPr>
        <p:spPr>
          <a:xfrm>
            <a:off x="819150" y="1724025"/>
            <a:ext cx="76866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mbria"/>
              <a:buChar char="●"/>
            </a:pPr>
            <a:r>
              <a:rPr lang="en" sz="21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To</a:t>
            </a:r>
            <a:r>
              <a:rPr lang="en" sz="21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 detect 7 different classes of skin cancer using Convolution Neural Network with keras tensorflow in backend.</a:t>
            </a:r>
            <a:endParaRPr sz="21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mbria"/>
              <a:buChar char="●"/>
            </a:pPr>
            <a:r>
              <a:rPr lang="en" sz="21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To analyse the result to see how the model can be useful in practical scenario.</a:t>
            </a:r>
            <a:endParaRPr sz="21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mbria"/>
              <a:buChar char="●"/>
            </a:pPr>
            <a:r>
              <a:rPr lang="en" sz="21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Diagnosing methodology using Image Processing and Deep Learning models.</a:t>
            </a:r>
            <a:endParaRPr sz="21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>
            <a:spLocks noGrp="1"/>
          </p:cNvSpPr>
          <p:nvPr>
            <p:ph type="title"/>
          </p:nvPr>
        </p:nvSpPr>
        <p:spPr>
          <a:xfrm>
            <a:off x="676275" y="674150"/>
            <a:ext cx="49911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Cambria"/>
                <a:ea typeface="Cambria"/>
                <a:cs typeface="Cambria"/>
                <a:sym typeface="Cambria"/>
              </a:rPr>
              <a:t>Data Description</a:t>
            </a:r>
            <a:endParaRPr sz="37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1"/>
          </p:nvPr>
        </p:nvSpPr>
        <p:spPr>
          <a:xfrm>
            <a:off x="1154900" y="1377325"/>
            <a:ext cx="6894000" cy="3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The dataset that we are using is the HAM10000 dataset.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10015 dermatoscopic images.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7 features - lesion id, image id, dx, dx_type, age, sex, localization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mbria"/>
              <a:buChar char="●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It has 7 different classes of skin cancer: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85725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AutoNum type="arabicPeriod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Melanocytic nevi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85725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AutoNum type="arabicPeriod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Melanoma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85725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AutoNum type="arabicPeriod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Benign keratosis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85725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AutoNum type="arabicPeriod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Basal cell carcinoma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85725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AutoNum type="arabicPeriod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Actinic keratoses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85725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AutoNum type="arabicPeriod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Vascular lesions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85725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AutoNum type="arabicPeriod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Dermatofibroma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rgbClr val="000000"/>
              </a:solidFill>
              <a:highlight>
                <a:srgbClr val="FFFFFF"/>
              </a:highlight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625" y="850225"/>
            <a:ext cx="8575100" cy="386845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7"/>
          <p:cNvSpPr txBox="1"/>
          <p:nvPr/>
        </p:nvSpPr>
        <p:spPr>
          <a:xfrm>
            <a:off x="273625" y="250225"/>
            <a:ext cx="87216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Exploratory Data Analysis</a:t>
            </a:r>
            <a:r>
              <a:rPr lang="en" sz="2300"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" sz="2100">
                <a:latin typeface="Cambria"/>
                <a:ea typeface="Cambria"/>
                <a:cs typeface="Cambria"/>
                <a:sym typeface="Cambria"/>
              </a:rPr>
              <a:t>- </a:t>
            </a:r>
            <a:r>
              <a:rPr lang="en" sz="1900">
                <a:latin typeface="Cambria"/>
                <a:ea typeface="Cambria"/>
                <a:cs typeface="Cambria"/>
                <a:sym typeface="Cambria"/>
              </a:rPr>
              <a:t>Type of Skin Cancer and Technical Validation</a:t>
            </a:r>
            <a:endParaRPr sz="190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>
            <a:spLocks noGrp="1"/>
          </p:cNvSpPr>
          <p:nvPr>
            <p:ph type="title"/>
          </p:nvPr>
        </p:nvSpPr>
        <p:spPr>
          <a:xfrm>
            <a:off x="523875" y="273850"/>
            <a:ext cx="7505700" cy="9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Cambria"/>
                <a:ea typeface="Cambria"/>
                <a:cs typeface="Cambria"/>
                <a:sym typeface="Cambria"/>
              </a:rPr>
              <a:t>Exploratory Data Analysis</a:t>
            </a:r>
            <a:r>
              <a:rPr lang="en" sz="26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" sz="22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- </a:t>
            </a:r>
            <a:r>
              <a:rPr lang="en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Localization and Sex</a:t>
            </a:r>
            <a:endParaRPr sz="1900"/>
          </a:p>
        </p:txBody>
      </p:sp>
      <p:pic>
        <p:nvPicPr>
          <p:cNvPr id="160" name="Google Shape;16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400" y="1059650"/>
            <a:ext cx="8571326" cy="3667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>
            <a:spLocks noGrp="1"/>
          </p:cNvSpPr>
          <p:nvPr>
            <p:ph type="title"/>
          </p:nvPr>
        </p:nvSpPr>
        <p:spPr>
          <a:xfrm>
            <a:off x="511975" y="445550"/>
            <a:ext cx="7384200" cy="7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Cambria"/>
                <a:ea typeface="Cambria"/>
                <a:cs typeface="Cambria"/>
                <a:sym typeface="Cambria"/>
              </a:rPr>
              <a:t>Exploratory Data Analysis</a:t>
            </a:r>
            <a:r>
              <a:rPr lang="en" sz="26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" sz="22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- </a:t>
            </a:r>
            <a:r>
              <a:rPr lang="en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Age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66" name="Google Shape;16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450" y="1228700"/>
            <a:ext cx="8603101" cy="352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323850" y="350300"/>
            <a:ext cx="8403300" cy="8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Cambria"/>
                <a:ea typeface="Cambria"/>
                <a:cs typeface="Cambria"/>
                <a:sym typeface="Cambria"/>
              </a:rPr>
              <a:t>Exploratory Data Analysis</a:t>
            </a:r>
            <a:r>
              <a:rPr lang="en" sz="26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" sz="22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- </a:t>
            </a:r>
            <a:r>
              <a:rPr lang="en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Correlation between Localization and Age</a:t>
            </a:r>
            <a:endParaRPr sz="1900"/>
          </a:p>
        </p:txBody>
      </p:sp>
      <p:pic>
        <p:nvPicPr>
          <p:cNvPr id="172" name="Google Shape;1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" y="1304900"/>
            <a:ext cx="8458200" cy="32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>
            <a:spLocks noGrp="1"/>
          </p:cNvSpPr>
          <p:nvPr>
            <p:ph type="title"/>
          </p:nvPr>
        </p:nvSpPr>
        <p:spPr>
          <a:xfrm>
            <a:off x="295275" y="350300"/>
            <a:ext cx="86820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Cambria"/>
                <a:ea typeface="Cambria"/>
                <a:cs typeface="Cambria"/>
                <a:sym typeface="Cambria"/>
              </a:rPr>
              <a:t>Exploratory Data Analysis</a:t>
            </a:r>
            <a:r>
              <a:rPr lang="en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- Correlation between  Age and Type of Cancer</a:t>
            </a:r>
            <a:endParaRPr/>
          </a:p>
        </p:txBody>
      </p:sp>
      <p:pic>
        <p:nvPicPr>
          <p:cNvPr id="178" name="Google Shape;17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325" y="1171575"/>
            <a:ext cx="7715249" cy="344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387</Words>
  <Application>Microsoft Macintosh PowerPoint</Application>
  <PresentationFormat>On-screen Show (16:9)</PresentationFormat>
  <Paragraphs>53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Nunito</vt:lpstr>
      <vt:lpstr>Calibri</vt:lpstr>
      <vt:lpstr>Arial</vt:lpstr>
      <vt:lpstr>Cambria</vt:lpstr>
      <vt:lpstr>Shift</vt:lpstr>
      <vt:lpstr>SKIN  CANCER  IMAGE  CLASSIFICATION      WITH  CONVOLUTIONAL  NEURAL NETWORKS</vt:lpstr>
      <vt:lpstr>Problem Statement</vt:lpstr>
      <vt:lpstr>Objective</vt:lpstr>
      <vt:lpstr>Data Description</vt:lpstr>
      <vt:lpstr>PowerPoint Presentation</vt:lpstr>
      <vt:lpstr>Exploratory Data Analysis - Localization and Sex</vt:lpstr>
      <vt:lpstr>Exploratory Data Analysis - Age</vt:lpstr>
      <vt:lpstr>Exploratory Data Analysis - Correlation between Localization and Age</vt:lpstr>
      <vt:lpstr>Exploratory Data Analysis - Correlation between  Age and Type of Cancer</vt:lpstr>
      <vt:lpstr>Exploratory Data Analysis - Correlation between Type of Cancer and Sex </vt:lpstr>
      <vt:lpstr>Exploratory Data Analysis - Correlation between parameters</vt:lpstr>
      <vt:lpstr>Data Preprocessing</vt:lpstr>
      <vt:lpstr>CNN Architecture</vt:lpstr>
      <vt:lpstr>CNN Architecture </vt:lpstr>
      <vt:lpstr>Setting Optimizer and Fitting the model</vt:lpstr>
      <vt:lpstr>Model Evaluation</vt:lpstr>
      <vt:lpstr>Conclusion Accuracy is higher if model is trained on more samples of lower resolution than small samples of high resolutions. We have achieved the accuracy of 75%.</vt:lpstr>
      <vt:lpstr>    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  CANCER  IMAGE  CLASSIFICATION      WITH  CONVOLUTIONAL  NEURAL NETWORKS</dc:title>
  <cp:lastModifiedBy>Krunal Ashish Kothari</cp:lastModifiedBy>
  <cp:revision>2</cp:revision>
  <dcterms:modified xsi:type="dcterms:W3CDTF">2020-05-14T18:24:20Z</dcterms:modified>
</cp:coreProperties>
</file>